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6" roundtripDataSignature="AMtx7mihzbAtGwbH1Cf+oyuCzTrBBQvoe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0" name="Google Shape;110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21220dc42a3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1" name="Google Shape;181;g21220dc42a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2" name="Google Shape;182;g21220dc42a3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7" name="Google Shape;11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8" name="Google Shape;118;p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1194e878f1_2_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g21194e878f1_2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6" name="Google Shape;126;g21194e878f1_2_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1194e878f1_2_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3" name="Google Shape;133;g21194e878f1_2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4" name="Google Shape;134;g21194e878f1_2_1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1194e878f1_2_1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1" name="Google Shape;141;g21194e878f1_2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2" name="Google Shape;142;g21194e878f1_2_12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1194e878f1_2_13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g21194e878f1_2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0" name="Google Shape;150;g21194e878f1_2_13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1194e878f1_2_14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7" name="Google Shape;157;g21194e878f1_2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8" name="Google Shape;158;g21194e878f1_2_14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1194e878f1_2_24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5" name="Google Shape;165;g21194e878f1_2_2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6" name="Google Shape;166;g21194e878f1_2_24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1194e878f1_2_35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3" name="Google Shape;173;g21194e878f1_2_3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4" name="Google Shape;174;g21194e878f1_2_35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7"/>
          <p:cNvSpPr/>
          <p:nvPr/>
        </p:nvSpPr>
        <p:spPr>
          <a:xfrm flipH="1" rot="10800000">
            <a:off x="5410182" y="3810000"/>
            <a:ext cx="3733819" cy="910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0" name="Google Shape;30;p87"/>
          <p:cNvSpPr/>
          <p:nvPr/>
        </p:nvSpPr>
        <p:spPr>
          <a:xfrm flipH="1" rot="10800000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49019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" name="Google Shape;31;p87"/>
          <p:cNvSpPr/>
          <p:nvPr/>
        </p:nvSpPr>
        <p:spPr>
          <a:xfrm flipH="1" rot="10800000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392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2" name="Google Shape;32;p87"/>
          <p:cNvSpPr/>
          <p:nvPr/>
        </p:nvSpPr>
        <p:spPr>
          <a:xfrm flipH="1" rot="10800000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3" name="Google Shape;33;p87"/>
          <p:cNvSpPr/>
          <p:nvPr/>
        </p:nvSpPr>
        <p:spPr>
          <a:xfrm flipH="1" rot="10800000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392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4" name="Google Shape;34;p87"/>
          <p:cNvSpPr/>
          <p:nvPr/>
        </p:nvSpPr>
        <p:spPr>
          <a:xfrm>
            <a:off x="5410200" y="3962400"/>
            <a:ext cx="3063240" cy="27432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5" name="Google Shape;35;p87"/>
          <p:cNvSpPr/>
          <p:nvPr/>
        </p:nvSpPr>
        <p:spPr>
          <a:xfrm>
            <a:off x="7376507" y="4060983"/>
            <a:ext cx="1600200" cy="36576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6" name="Google Shape;36;p87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49019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7" name="Google Shape;37;p87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8" name="Google Shape;38;p87"/>
          <p:cNvSpPr/>
          <p:nvPr/>
        </p:nvSpPr>
        <p:spPr>
          <a:xfrm flipH="1" rot="10800000">
            <a:off x="6414051" y="3643090"/>
            <a:ext cx="2729950" cy="248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9" name="Google Shape;39;p87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0" name="Google Shape;40;p87"/>
          <p:cNvSpPr txBox="1"/>
          <p:nvPr>
            <p:ph type="ctrTitle"/>
          </p:nvPr>
        </p:nvSpPr>
        <p:spPr>
          <a:xfrm>
            <a:off x="457200" y="2401887"/>
            <a:ext cx="84582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rebuchet MS"/>
              <a:buNone/>
              <a:defRPr sz="44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87"/>
          <p:cNvSpPr txBox="1"/>
          <p:nvPr>
            <p:ph idx="1" type="subTitle"/>
          </p:nvPr>
        </p:nvSpPr>
        <p:spPr>
          <a:xfrm>
            <a:off x="457200" y="3899938"/>
            <a:ext cx="49530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2" name="Google Shape;42;p87"/>
          <p:cNvSpPr txBox="1"/>
          <p:nvPr>
            <p:ph idx="10" type="dt"/>
          </p:nvPr>
        </p:nvSpPr>
        <p:spPr>
          <a:xfrm>
            <a:off x="6705600" y="4206240"/>
            <a:ext cx="96012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7"/>
          <p:cNvSpPr txBox="1"/>
          <p:nvPr>
            <p:ph idx="11" type="ftr"/>
          </p:nvPr>
        </p:nvSpPr>
        <p:spPr>
          <a:xfrm>
            <a:off x="5410200" y="4205288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7"/>
          <p:cNvSpPr txBox="1"/>
          <p:nvPr>
            <p:ph idx="12" type="sldNum"/>
          </p:nvPr>
        </p:nvSpPr>
        <p:spPr>
          <a:xfrm>
            <a:off x="8320088" y="1136"/>
            <a:ext cx="747712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96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96"/>
          <p:cNvSpPr txBox="1"/>
          <p:nvPr>
            <p:ph idx="1" type="body"/>
          </p:nvPr>
        </p:nvSpPr>
        <p:spPr>
          <a:xfrm rot="5400000">
            <a:off x="2409444" y="297180"/>
            <a:ext cx="432511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indent="-3429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99" name="Google Shape;99;p96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96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96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97"/>
          <p:cNvSpPr txBox="1"/>
          <p:nvPr>
            <p:ph type="title"/>
          </p:nvPr>
        </p:nvSpPr>
        <p:spPr>
          <a:xfrm rot="5400000">
            <a:off x="4991100" y="2933700"/>
            <a:ext cx="54864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97"/>
          <p:cNvSpPr txBox="1"/>
          <p:nvPr>
            <p:ph idx="1" type="body"/>
          </p:nvPr>
        </p:nvSpPr>
        <p:spPr>
          <a:xfrm rot="5400000">
            <a:off x="838200" y="762000"/>
            <a:ext cx="5486400" cy="62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indent="-3429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105" name="Google Shape;105;p97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97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97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8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8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indent="-3429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8" name="Google Shape;48;p88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8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88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9"/>
          <p:cNvSpPr txBox="1"/>
          <p:nvPr>
            <p:ph type="title"/>
          </p:nvPr>
        </p:nvSpPr>
        <p:spPr>
          <a:xfrm>
            <a:off x="722313" y="19812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300"/>
              <a:buFont typeface="Trebuchet MS"/>
              <a:buNone/>
              <a:defRPr b="1" sz="4300" cap="none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9"/>
          <p:cNvSpPr txBox="1"/>
          <p:nvPr>
            <p:ph idx="1" type="body"/>
          </p:nvPr>
        </p:nvSpPr>
        <p:spPr>
          <a:xfrm>
            <a:off x="722313" y="3367088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100"/>
              <a:buNone/>
              <a:defRPr b="0" sz="21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4" name="Google Shape;54;p89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9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9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0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0"/>
          <p:cNvSpPr txBox="1"/>
          <p:nvPr>
            <p:ph idx="1" type="body"/>
          </p:nvPr>
        </p:nvSpPr>
        <p:spPr>
          <a:xfrm>
            <a:off x="457200" y="2249424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indent="-34925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indent="-3429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60" name="Google Shape;60;p90"/>
          <p:cNvSpPr txBox="1"/>
          <p:nvPr>
            <p:ph idx="2" type="body"/>
          </p:nvPr>
        </p:nvSpPr>
        <p:spPr>
          <a:xfrm>
            <a:off x="4648200" y="2249424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indent="-34925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indent="-3429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61" name="Google Shape;61;p90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0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0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91"/>
          <p:cNvSpPr txBox="1"/>
          <p:nvPr>
            <p:ph type="title"/>
          </p:nvPr>
        </p:nvSpPr>
        <p:spPr>
          <a:xfrm>
            <a:off x="381000" y="1143000"/>
            <a:ext cx="8382000" cy="10698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  <a:defRPr b="0" i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91"/>
          <p:cNvSpPr txBox="1"/>
          <p:nvPr>
            <p:ph idx="1" type="body"/>
          </p:nvPr>
        </p:nvSpPr>
        <p:spPr>
          <a:xfrm>
            <a:off x="381000" y="2244970"/>
            <a:ext cx="4041648" cy="457200"/>
          </a:xfrm>
          <a:prstGeom prst="rect">
            <a:avLst/>
          </a:prstGeom>
          <a:solidFill>
            <a:srgbClr val="328D96">
              <a:alpha val="23921"/>
            </a:srgbClr>
          </a:solidFill>
          <a:ln cap="flat" cmpd="sng" w="127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900"/>
              <a:buNone/>
              <a:defRPr b="1" sz="1900">
                <a:solidFill>
                  <a:srgbClr val="41414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67" name="Google Shape;67;p91"/>
          <p:cNvSpPr txBox="1"/>
          <p:nvPr>
            <p:ph idx="2" type="body"/>
          </p:nvPr>
        </p:nvSpPr>
        <p:spPr>
          <a:xfrm>
            <a:off x="4721225" y="2244970"/>
            <a:ext cx="4041775" cy="457200"/>
          </a:xfrm>
          <a:prstGeom prst="rect">
            <a:avLst/>
          </a:prstGeom>
          <a:solidFill>
            <a:srgbClr val="328D96">
              <a:alpha val="23921"/>
            </a:srgbClr>
          </a:solidFill>
          <a:ln cap="flat" cmpd="sng" w="127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900"/>
              <a:buNone/>
              <a:defRPr b="1" sz="1900">
                <a:solidFill>
                  <a:srgbClr val="41414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68" name="Google Shape;68;p91"/>
          <p:cNvSpPr txBox="1"/>
          <p:nvPr>
            <p:ph idx="3" type="body"/>
          </p:nvPr>
        </p:nvSpPr>
        <p:spPr>
          <a:xfrm>
            <a:off x="381000" y="2708519"/>
            <a:ext cx="4041648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indent="-355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600"/>
              <a:buChar char="▫"/>
              <a:defRPr sz="16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69" name="Google Shape;69;p91"/>
          <p:cNvSpPr txBox="1"/>
          <p:nvPr>
            <p:ph idx="4" type="body"/>
          </p:nvPr>
        </p:nvSpPr>
        <p:spPr>
          <a:xfrm>
            <a:off x="4718304" y="2708519"/>
            <a:ext cx="4041775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indent="-355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600"/>
              <a:buChar char="▫"/>
              <a:defRPr sz="16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70" name="Google Shape;70;p91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91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2" name="Google Shape;72;p91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92"/>
          <p:cNvSpPr txBox="1"/>
          <p:nvPr>
            <p:ph type="title"/>
          </p:nvPr>
        </p:nvSpPr>
        <p:spPr>
          <a:xfrm>
            <a:off x="457200" y="1143000"/>
            <a:ext cx="8229600" cy="10698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  <a:defRPr sz="4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92"/>
          <p:cNvSpPr txBox="1"/>
          <p:nvPr>
            <p:ph idx="10" type="dt"/>
          </p:nvPr>
        </p:nvSpPr>
        <p:spPr>
          <a:xfrm>
            <a:off x="6583680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92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92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93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93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93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94"/>
          <p:cNvSpPr txBox="1"/>
          <p:nvPr>
            <p:ph type="title"/>
          </p:nvPr>
        </p:nvSpPr>
        <p:spPr>
          <a:xfrm>
            <a:off x="5353496" y="1101970"/>
            <a:ext cx="3383280" cy="8778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rebuchet MS"/>
              <a:buNone/>
              <a:defRPr b="1"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94"/>
          <p:cNvSpPr txBox="1"/>
          <p:nvPr>
            <p:ph idx="1" type="body"/>
          </p:nvPr>
        </p:nvSpPr>
        <p:spPr>
          <a:xfrm>
            <a:off x="5353496" y="2010727"/>
            <a:ext cx="3383280" cy="4617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85" name="Google Shape;85;p94"/>
          <p:cNvSpPr txBox="1"/>
          <p:nvPr>
            <p:ph idx="2" type="body"/>
          </p:nvPr>
        </p:nvSpPr>
        <p:spPr>
          <a:xfrm>
            <a:off x="152400" y="776287"/>
            <a:ext cx="5102352" cy="58521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Char char="▫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400"/>
              <a:buChar char="●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86" name="Google Shape;86;p94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94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94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95"/>
          <p:cNvSpPr txBox="1"/>
          <p:nvPr>
            <p:ph type="title"/>
          </p:nvPr>
        </p:nvSpPr>
        <p:spPr>
          <a:xfrm rot="-5400000">
            <a:off x="3393017" y="3156577"/>
            <a:ext cx="4681637" cy="5868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95"/>
          <p:cNvSpPr/>
          <p:nvPr>
            <p:ph idx="2" type="pic"/>
          </p:nvPr>
        </p:nvSpPr>
        <p:spPr>
          <a:xfrm>
            <a:off x="403671" y="1143000"/>
            <a:ext cx="4572000" cy="4572000"/>
          </a:xfrm>
          <a:prstGeom prst="rect">
            <a:avLst/>
          </a:prstGeom>
          <a:solidFill>
            <a:srgbClr val="EAEAEA"/>
          </a:solidFill>
          <a:ln cap="flat" cmpd="sng" w="508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7150" rotWithShape="0" algn="tl" dir="4800000" dist="31750">
              <a:srgbClr val="000000">
                <a:alpha val="23921"/>
              </a:srgbClr>
            </a:outerShdw>
          </a:effectLst>
        </p:spPr>
      </p:sp>
      <p:sp>
        <p:nvSpPr>
          <p:cNvPr id="92" name="Google Shape;92;p95"/>
          <p:cNvSpPr txBox="1"/>
          <p:nvPr>
            <p:ph idx="1" type="body"/>
          </p:nvPr>
        </p:nvSpPr>
        <p:spPr>
          <a:xfrm>
            <a:off x="6088443" y="3274308"/>
            <a:ext cx="2590800" cy="25164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4570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Georgia"/>
              <a:buNone/>
              <a:defRPr sz="1300"/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Font typeface="Georgia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00"/>
              <a:buFont typeface="Georgia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93" name="Google Shape;93;p95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95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95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6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49019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" name="Google Shape;11;p86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" name="Google Shape;12;p86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" name="Google Shape;13;p86"/>
          <p:cNvSpPr/>
          <p:nvPr/>
        </p:nvSpPr>
        <p:spPr>
          <a:xfrm flipH="1" rot="10800000">
            <a:off x="5410182" y="360246"/>
            <a:ext cx="3733819" cy="910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" name="Google Shape;14;p86"/>
          <p:cNvSpPr/>
          <p:nvPr/>
        </p:nvSpPr>
        <p:spPr>
          <a:xfrm flipH="1" rot="10800000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49019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" name="Google Shape;15;p86"/>
          <p:cNvSpPr/>
          <p:nvPr/>
        </p:nvSpPr>
        <p:spPr>
          <a:xfrm>
            <a:off x="5407339" y="497504"/>
            <a:ext cx="3063240" cy="27432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" name="Google Shape;16;p86"/>
          <p:cNvSpPr/>
          <p:nvPr/>
        </p:nvSpPr>
        <p:spPr>
          <a:xfrm>
            <a:off x="7373646" y="588943"/>
            <a:ext cx="1600200" cy="36576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" name="Google Shape;17;p86"/>
          <p:cNvSpPr/>
          <p:nvPr/>
        </p:nvSpPr>
        <p:spPr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392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8" name="Google Shape;18;p86"/>
          <p:cNvSpPr/>
          <p:nvPr/>
        </p:nvSpPr>
        <p:spPr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392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9" name="Google Shape;19;p86"/>
          <p:cNvSpPr/>
          <p:nvPr/>
        </p:nvSpPr>
        <p:spPr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" name="Google Shape;20;p86"/>
          <p:cNvSpPr/>
          <p:nvPr/>
        </p:nvSpPr>
        <p:spPr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" name="Google Shape;21;p86"/>
          <p:cNvSpPr/>
          <p:nvPr/>
        </p:nvSpPr>
        <p:spPr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" name="Google Shape;22;p86"/>
          <p:cNvSpPr/>
          <p:nvPr/>
        </p:nvSpPr>
        <p:spPr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2901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3" name="Google Shape;23;p86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86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Georgia"/>
              <a:buChar char="•"/>
              <a:defRPr b="0" i="0" sz="2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93700" lvl="1" marL="914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b="0" i="0" sz="2600" u="none" cap="none" strike="noStrik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"/>
              <a:buChar char="●"/>
              <a:defRPr b="0" i="0" sz="24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68300" lvl="3" marL="1828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"/>
              <a:buChar char="●"/>
              <a:defRPr b="0" i="0" sz="22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Georgia"/>
              <a:buChar char="▫"/>
              <a:defRPr b="0" i="0" sz="20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b="0" i="0" sz="18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b="0" i="0" sz="16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23850" lvl="7" marL="3657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b="0" i="0" sz="15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b="0" i="0" sz="14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5" name="Google Shape;25;p86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00" u="none" cap="none" strike="noStrik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6" name="Google Shape;26;p86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00" u="none" cap="none" strike="noStrik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7" name="Google Shape;27;p86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"/>
          <p:cNvSpPr txBox="1"/>
          <p:nvPr>
            <p:ph type="ctrTitle"/>
          </p:nvPr>
        </p:nvSpPr>
        <p:spPr>
          <a:xfrm>
            <a:off x="440250" y="220400"/>
            <a:ext cx="8458200" cy="1291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58822"/>
              <a:buFont typeface="Trebuchet MS"/>
              <a:buNone/>
            </a:pPr>
            <a:r>
              <a:rPr lang="en-US" sz="3400"/>
              <a:t>Unlimited Coders Academy</a:t>
            </a:r>
            <a:br>
              <a:rPr lang="en-US" sz="5400"/>
            </a:br>
            <a:r>
              <a:rPr lang="en-US" sz="5400"/>
              <a:t>Front-end Developer</a:t>
            </a:r>
            <a:endParaRPr/>
          </a:p>
        </p:txBody>
      </p:sp>
      <p:sp>
        <p:nvSpPr>
          <p:cNvPr id="113" name="Google Shape;113;p1"/>
          <p:cNvSpPr txBox="1"/>
          <p:nvPr>
            <p:ph idx="1" type="subTitle"/>
          </p:nvPr>
        </p:nvSpPr>
        <p:spPr>
          <a:xfrm>
            <a:off x="685800" y="5029200"/>
            <a:ext cx="8077200" cy="6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6400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-US" sz="4000"/>
              <a:t>JavaScript - Intro</a:t>
            </a:r>
            <a:endParaRPr/>
          </a:p>
        </p:txBody>
      </p:sp>
      <p:pic>
        <p:nvPicPr>
          <p:cNvPr descr="unlimited-coders-new-logo_1.png" id="114" name="Google Shape;11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18875" y="1723549"/>
            <a:ext cx="2581200" cy="1765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21220dc42a3_0_0"/>
          <p:cNvSpPr txBox="1"/>
          <p:nvPr>
            <p:ph type="title"/>
          </p:nvPr>
        </p:nvSpPr>
        <p:spPr>
          <a:xfrm>
            <a:off x="457200" y="609600"/>
            <a:ext cx="8229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rebuchet MS"/>
              <a:buNone/>
            </a:pPr>
            <a:r>
              <a:rPr lang="en-US"/>
              <a:t>За дома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g21220dc42a3_0_0"/>
          <p:cNvSpPr txBox="1"/>
          <p:nvPr>
            <p:ph idx="11" type="ftr"/>
          </p:nvPr>
        </p:nvSpPr>
        <p:spPr>
          <a:xfrm>
            <a:off x="0" y="0"/>
            <a:ext cx="91440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Unlimited Coders Academy – Front-end Developer</a:t>
            </a:r>
            <a:endParaRPr/>
          </a:p>
        </p:txBody>
      </p:sp>
      <p:sp>
        <p:nvSpPr>
          <p:cNvPr id="186" name="Google Shape;186;g21220dc42a3_0_0"/>
          <p:cNvSpPr txBox="1"/>
          <p:nvPr>
            <p:ph idx="1" type="body"/>
          </p:nvPr>
        </p:nvSpPr>
        <p:spPr>
          <a:xfrm>
            <a:off x="457200" y="1790700"/>
            <a:ext cx="8229600" cy="47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10832" lvl="0" marL="45720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100000"/>
              <a:buFont typeface="Calibri"/>
              <a:buAutoNum type="arabicPeriod"/>
            </a:pPr>
            <a:r>
              <a:rPr lang="en-US" sz="1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Да се стави JS код во &lt;head&gt;  кој што ќе испишува во конзола “I am code in the head tag”;</a:t>
            </a:r>
            <a:endParaRPr sz="1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083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AutoNum type="arabicPeriod"/>
            </a:pPr>
            <a:r>
              <a:rPr lang="en-US" sz="1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Да се стави код во &lt;body&gt; кој што ке испишува во конзола “I am called from the body tag”</a:t>
            </a:r>
            <a:endParaRPr sz="1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083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AutoNum type="arabicPeriod"/>
            </a:pPr>
            <a:r>
              <a:rPr lang="en-US" sz="1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Да се стават коментари.</a:t>
            </a:r>
            <a:endParaRPr sz="1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083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-"/>
            </a:pPr>
            <a:r>
              <a:rPr lang="en-US" sz="1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“Single Line Comment”</a:t>
            </a:r>
            <a:endParaRPr sz="1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083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-"/>
            </a:pPr>
            <a:r>
              <a:rPr lang="en-US" sz="1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“Multiple</a:t>
            </a:r>
            <a:endParaRPr sz="1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Line</a:t>
            </a:r>
            <a:endParaRPr sz="1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Comment”</a:t>
            </a:r>
            <a:endParaRPr sz="1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 4.     Да се стави &lt;p&gt; таг со id “demo” и вредност 2.</a:t>
            </a:r>
            <a:endParaRPr sz="1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0832" lvl="0" marL="45720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-"/>
            </a:pPr>
            <a:r>
              <a:rPr lang="en-US" sz="1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Да се креира варијабла</a:t>
            </a:r>
            <a:r>
              <a:rPr b="1" lang="en-US" sz="1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x</a:t>
            </a:r>
            <a:r>
              <a:rPr lang="en-US" sz="1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, која ќе ја земе вредноста од p тагот.</a:t>
            </a:r>
            <a:endParaRPr sz="1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083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-"/>
            </a:pPr>
            <a:r>
              <a:rPr lang="en-US" sz="1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Да се креира друга варијабла</a:t>
            </a:r>
            <a:r>
              <a:rPr b="1" lang="en-US" sz="1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y</a:t>
            </a:r>
            <a:r>
              <a:rPr lang="en-US" sz="1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која што ќе ја земе вредноста на x и ќе се зголеми за 2.</a:t>
            </a:r>
            <a:endParaRPr sz="1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083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-"/>
            </a:pPr>
            <a:r>
              <a:rPr lang="en-US" sz="1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Да се испише вредноста на y во конзола.</a:t>
            </a:r>
            <a:endParaRPr sz="1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083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-"/>
            </a:pPr>
            <a:r>
              <a:rPr lang="en-US" sz="1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да се декларира нова варијабла z која што ке е константа и  нејзината  вредност ќе е збирот на x и y.</a:t>
            </a:r>
            <a:endParaRPr sz="1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083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-"/>
            </a:pPr>
            <a:r>
              <a:rPr lang="en-US" sz="1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да се испише во документот вредноста на  z .</a:t>
            </a:r>
            <a:endParaRPr sz="1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45832"/>
              <a:buNone/>
            </a:pPr>
            <a:r>
              <a:rPr lang="en-US" sz="24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	</a:t>
            </a:r>
            <a:endParaRPr sz="24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256032" lvl="0" marL="36576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4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"/>
          <p:cNvSpPr txBox="1"/>
          <p:nvPr>
            <p:ph type="title"/>
          </p:nvPr>
        </p:nvSpPr>
        <p:spPr>
          <a:xfrm>
            <a:off x="457200" y="609600"/>
            <a:ext cx="8229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rebuchet MS"/>
              <a:buNone/>
            </a:pPr>
            <a:r>
              <a:rPr lang="en-US"/>
              <a:t>JavaScript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2"/>
          <p:cNvSpPr txBox="1"/>
          <p:nvPr>
            <p:ph idx="11" type="ftr"/>
          </p:nvPr>
        </p:nvSpPr>
        <p:spPr>
          <a:xfrm>
            <a:off x="0" y="0"/>
            <a:ext cx="91440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Unlimited Coders Academy – Front-end Developer</a:t>
            </a:r>
            <a:endParaRPr/>
          </a:p>
        </p:txBody>
      </p:sp>
      <p:sp>
        <p:nvSpPr>
          <p:cNvPr id="122" name="Google Shape;122;p2"/>
          <p:cNvSpPr txBox="1"/>
          <p:nvPr>
            <p:ph idx="1" type="body"/>
          </p:nvPr>
        </p:nvSpPr>
        <p:spPr>
          <a:xfrm>
            <a:off x="457200" y="1371600"/>
            <a:ext cx="8229600" cy="520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50">
                <a:highlight>
                  <a:srgbClr val="EDEBE9"/>
                </a:highlight>
                <a:latin typeface="Arial"/>
                <a:ea typeface="Arial"/>
                <a:cs typeface="Arial"/>
                <a:sym typeface="Arial"/>
              </a:rPr>
              <a:t>JavaScript еден од 3те јазици кои што секој девелопер мора да ги знај.</a:t>
            </a:r>
            <a:endParaRPr sz="2150">
              <a:highlight>
                <a:srgbClr val="EDEBE9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50">
              <a:highlight>
                <a:srgbClr val="EDEBE9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50">
                <a:highlight>
                  <a:srgbClr val="EDEBE9"/>
                </a:highlight>
                <a:latin typeface="Arial"/>
                <a:ea typeface="Arial"/>
                <a:cs typeface="Arial"/>
                <a:sym typeface="Arial"/>
              </a:rPr>
              <a:t>  1. </a:t>
            </a:r>
            <a:r>
              <a:rPr b="1" lang="en-US" sz="2150">
                <a:solidFill>
                  <a:srgbClr val="FF0000"/>
                </a:solidFill>
                <a:highlight>
                  <a:srgbClr val="EDEBE9"/>
                </a:highlight>
                <a:latin typeface="Arial"/>
                <a:ea typeface="Arial"/>
                <a:cs typeface="Arial"/>
                <a:sym typeface="Arial"/>
              </a:rPr>
              <a:t>HTML</a:t>
            </a:r>
            <a:r>
              <a:rPr lang="en-US" sz="2150">
                <a:solidFill>
                  <a:srgbClr val="FF0000"/>
                </a:solidFill>
                <a:highlight>
                  <a:srgbClr val="EDEBE9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50">
                <a:highlight>
                  <a:srgbClr val="EDEBE9"/>
                </a:highlight>
                <a:latin typeface="Arial"/>
                <a:ea typeface="Arial"/>
                <a:cs typeface="Arial"/>
                <a:sym typeface="Arial"/>
              </a:rPr>
              <a:t>да се дефинир содржината на една страна</a:t>
            </a:r>
            <a:endParaRPr sz="2150">
              <a:highlight>
                <a:srgbClr val="EDEBE9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50">
                <a:highlight>
                  <a:srgbClr val="EDEBE9"/>
                </a:highlight>
                <a:latin typeface="Arial"/>
                <a:ea typeface="Arial"/>
                <a:cs typeface="Arial"/>
                <a:sym typeface="Arial"/>
              </a:rPr>
              <a:t>  2. </a:t>
            </a:r>
            <a:r>
              <a:rPr b="1" lang="en-US" sz="2150">
                <a:solidFill>
                  <a:srgbClr val="FF0000"/>
                </a:solidFill>
                <a:highlight>
                  <a:srgbClr val="EDEBE9"/>
                </a:highlight>
                <a:latin typeface="Arial"/>
                <a:ea typeface="Arial"/>
                <a:cs typeface="Arial"/>
                <a:sym typeface="Arial"/>
              </a:rPr>
              <a:t>CSS</a:t>
            </a:r>
            <a:r>
              <a:rPr lang="en-US" sz="2150">
                <a:solidFill>
                  <a:srgbClr val="FF0000"/>
                </a:solidFill>
                <a:highlight>
                  <a:srgbClr val="EDEBE9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50">
                <a:highlight>
                  <a:srgbClr val="EDEBE9"/>
                </a:highlight>
                <a:latin typeface="Arial"/>
                <a:ea typeface="Arial"/>
                <a:cs typeface="Arial"/>
                <a:sym typeface="Arial"/>
              </a:rPr>
              <a:t>да се дефинира изгледот на страната</a:t>
            </a:r>
            <a:endParaRPr sz="2150">
              <a:highlight>
                <a:srgbClr val="EDEBE9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50">
                <a:highlight>
                  <a:srgbClr val="EDEBE9"/>
                </a:highlight>
                <a:latin typeface="Arial"/>
                <a:ea typeface="Arial"/>
                <a:cs typeface="Arial"/>
                <a:sym typeface="Arial"/>
              </a:rPr>
              <a:t>  3. </a:t>
            </a:r>
            <a:r>
              <a:rPr b="1" lang="en-US" sz="2150">
                <a:solidFill>
                  <a:srgbClr val="FF0000"/>
                </a:solidFill>
                <a:highlight>
                  <a:srgbClr val="EDEBE9"/>
                </a:highlight>
                <a:latin typeface="Arial"/>
                <a:ea typeface="Arial"/>
                <a:cs typeface="Arial"/>
                <a:sym typeface="Arial"/>
              </a:rPr>
              <a:t>JavaScript</a:t>
            </a:r>
            <a:r>
              <a:rPr lang="en-US" sz="2150">
                <a:solidFill>
                  <a:srgbClr val="FF0000"/>
                </a:solidFill>
                <a:highlight>
                  <a:srgbClr val="EDEBE9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50">
                <a:highlight>
                  <a:srgbClr val="EDEBE9"/>
                </a:highlight>
                <a:latin typeface="Arial"/>
                <a:ea typeface="Arial"/>
                <a:cs typeface="Arial"/>
                <a:sym typeface="Arial"/>
              </a:rPr>
              <a:t>да се програмира динамичниот дел на една страна</a:t>
            </a:r>
            <a:endParaRPr sz="2150">
              <a:highlight>
                <a:srgbClr val="EDEBE9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1194e878f1_2_2"/>
          <p:cNvSpPr txBox="1"/>
          <p:nvPr>
            <p:ph type="title"/>
          </p:nvPr>
        </p:nvSpPr>
        <p:spPr>
          <a:xfrm>
            <a:off x="457200" y="609600"/>
            <a:ext cx="8229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rebuchet MS"/>
              <a:buNone/>
            </a:pPr>
            <a:r>
              <a:rPr lang="en-US"/>
              <a:t>JavaScript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g21194e878f1_2_2"/>
          <p:cNvSpPr txBox="1"/>
          <p:nvPr>
            <p:ph idx="11" type="ftr"/>
          </p:nvPr>
        </p:nvSpPr>
        <p:spPr>
          <a:xfrm>
            <a:off x="0" y="0"/>
            <a:ext cx="91440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Unlimited Coders Academy – Front-end Developer</a:t>
            </a:r>
            <a:endParaRPr/>
          </a:p>
        </p:txBody>
      </p:sp>
      <p:sp>
        <p:nvSpPr>
          <p:cNvPr id="130" name="Google Shape;130;g21194e878f1_2_2"/>
          <p:cNvSpPr txBox="1"/>
          <p:nvPr>
            <p:ph idx="1" type="body"/>
          </p:nvPr>
        </p:nvSpPr>
        <p:spPr>
          <a:xfrm>
            <a:off x="457200" y="1371600"/>
            <a:ext cx="8229600" cy="520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t/>
            </a:r>
            <a:endParaRPr sz="1150"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t/>
            </a:r>
            <a:endParaRPr sz="1150"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t/>
            </a:r>
            <a:endParaRPr sz="1150"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en-US" sz="2150">
                <a:highlight>
                  <a:srgbClr val="EDEBE9"/>
                </a:highlight>
                <a:latin typeface="Arial"/>
                <a:ea typeface="Arial"/>
                <a:cs typeface="Arial"/>
                <a:sym typeface="Arial"/>
              </a:rPr>
              <a:t>Може да се стават безброј javaScripts скрипти во HTML документ.</a:t>
            </a:r>
            <a:endParaRPr sz="2150">
              <a:highlight>
                <a:srgbClr val="EDEBE9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50">
              <a:highlight>
                <a:srgbClr val="EDEBE9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50">
                <a:highlight>
                  <a:srgbClr val="EDEBE9"/>
                </a:highlight>
                <a:latin typeface="Arial"/>
                <a:ea typeface="Arial"/>
                <a:cs typeface="Arial"/>
                <a:sym typeface="Arial"/>
              </a:rPr>
              <a:t>Може да се вклучат во &lt;head&gt;&lt;/head&gt; или во &lt;body&gt;&lt;/body&gt;</a:t>
            </a:r>
            <a:endParaRPr sz="2150">
              <a:highlight>
                <a:srgbClr val="EDEBE9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50">
              <a:highlight>
                <a:srgbClr val="EDEBE9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50">
                <a:highlight>
                  <a:srgbClr val="EDEBE9"/>
                </a:highlight>
                <a:latin typeface="Arial"/>
                <a:ea typeface="Arial"/>
                <a:cs typeface="Arial"/>
                <a:sym typeface="Arial"/>
              </a:rPr>
              <a:t>Кога се вклучуваат во &lt;body&gt; правило е да се наоѓаат пред затварањето на &lt;body&gt; тагот. </a:t>
            </a:r>
            <a:endParaRPr sz="2150">
              <a:highlight>
                <a:srgbClr val="EDEBE9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50">
              <a:highlight>
                <a:srgbClr val="EDEBE9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highlight>
                  <a:srgbClr val="EDEBE9"/>
                </a:highlight>
                <a:latin typeface="Arial"/>
                <a:ea typeface="Arial"/>
                <a:cs typeface="Arial"/>
                <a:sym typeface="Arial"/>
              </a:rPr>
              <a:t>пример: 1_where_to_put_javascript_code.html</a:t>
            </a:r>
            <a:endParaRPr sz="1800">
              <a:highlight>
                <a:srgbClr val="EDEBE9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1194e878f1_2_11"/>
          <p:cNvSpPr txBox="1"/>
          <p:nvPr>
            <p:ph type="title"/>
          </p:nvPr>
        </p:nvSpPr>
        <p:spPr>
          <a:xfrm>
            <a:off x="457200" y="609600"/>
            <a:ext cx="8229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rebuchet MS"/>
              <a:buNone/>
            </a:pPr>
            <a:r>
              <a:rPr lang="en-US"/>
              <a:t>JavaScript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g21194e878f1_2_11"/>
          <p:cNvSpPr txBox="1"/>
          <p:nvPr>
            <p:ph idx="11" type="ftr"/>
          </p:nvPr>
        </p:nvSpPr>
        <p:spPr>
          <a:xfrm>
            <a:off x="0" y="0"/>
            <a:ext cx="91440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Unlimited Coders Academy – Front-end Developer</a:t>
            </a:r>
            <a:endParaRPr/>
          </a:p>
        </p:txBody>
      </p:sp>
      <p:sp>
        <p:nvSpPr>
          <p:cNvPr id="138" name="Google Shape;138;g21194e878f1_2_11"/>
          <p:cNvSpPr txBox="1"/>
          <p:nvPr>
            <p:ph idx="1" type="body"/>
          </p:nvPr>
        </p:nvSpPr>
        <p:spPr>
          <a:xfrm>
            <a:off x="457200" y="2249424"/>
            <a:ext cx="8229600" cy="43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39285"/>
              <a:buNone/>
            </a:pPr>
            <a:r>
              <a:t/>
            </a:r>
            <a:endParaRPr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63245"/>
              <a:buNone/>
            </a:pPr>
            <a:r>
              <a:rPr lang="en-US" sz="1737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-US" sz="1737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script</a:t>
            </a:r>
            <a:r>
              <a:rPr lang="en-US" sz="1737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sz="1737">
              <a:solidFill>
                <a:srgbClr val="0000CD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63245"/>
              <a:buNone/>
            </a:pPr>
            <a:r>
              <a:rPr lang="en-US" sz="1737">
                <a:latin typeface="Consolas"/>
                <a:ea typeface="Consolas"/>
                <a:cs typeface="Consolas"/>
                <a:sym typeface="Consolas"/>
              </a:rPr>
              <a:t>document.getElementById(</a:t>
            </a:r>
            <a:r>
              <a:rPr lang="en-US" sz="1737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"demo"</a:t>
            </a:r>
            <a:r>
              <a:rPr lang="en-US" sz="1737">
                <a:latin typeface="Consolas"/>
                <a:ea typeface="Consolas"/>
                <a:cs typeface="Consolas"/>
                <a:sym typeface="Consolas"/>
              </a:rPr>
              <a:t>).innerHTML = </a:t>
            </a:r>
            <a:r>
              <a:rPr lang="en-US" sz="1737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"My First JavaScript"</a:t>
            </a:r>
            <a:r>
              <a:rPr lang="en-US" sz="1737"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1737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63245"/>
              <a:buNone/>
            </a:pPr>
            <a:r>
              <a:rPr lang="en-US" sz="1737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-US" sz="1737">
                <a:solidFill>
                  <a:srgbClr val="A52A2A"/>
                </a:solidFill>
                <a:latin typeface="Consolas"/>
                <a:ea typeface="Consolas"/>
                <a:cs typeface="Consolas"/>
                <a:sym typeface="Consolas"/>
              </a:rPr>
              <a:t>/script</a:t>
            </a:r>
            <a:r>
              <a:rPr lang="en-US" sz="1737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sz="2988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45832"/>
              <a:buNone/>
            </a:pPr>
            <a:r>
              <a:t/>
            </a:r>
            <a:endParaRPr sz="24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45832"/>
              <a:buNone/>
            </a:pPr>
            <a:r>
              <a:rPr lang="en-US" sz="24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	Се запишува секогаш во &lt;script&gt; таг. </a:t>
            </a:r>
            <a:endParaRPr sz="24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45832"/>
              <a:buNone/>
            </a:pPr>
            <a:r>
              <a:rPr lang="en-US" sz="24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	</a:t>
            </a:r>
            <a:endParaRPr sz="24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45832"/>
              <a:buNone/>
            </a:pPr>
            <a:r>
              <a:rPr lang="en-US" sz="24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	</a:t>
            </a:r>
            <a:endParaRPr sz="24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256032" lvl="0" marL="36576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4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1194e878f1_2_120"/>
          <p:cNvSpPr txBox="1"/>
          <p:nvPr>
            <p:ph type="title"/>
          </p:nvPr>
        </p:nvSpPr>
        <p:spPr>
          <a:xfrm>
            <a:off x="457200" y="609600"/>
            <a:ext cx="8229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rebuchet MS"/>
              <a:buNone/>
            </a:pPr>
            <a:r>
              <a:rPr lang="en-US"/>
              <a:t>JavaScript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g21194e878f1_2_120"/>
          <p:cNvSpPr txBox="1"/>
          <p:nvPr>
            <p:ph idx="11" type="ftr"/>
          </p:nvPr>
        </p:nvSpPr>
        <p:spPr>
          <a:xfrm>
            <a:off x="0" y="0"/>
            <a:ext cx="91440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Unlimited Coders Academy – Front-end Developer</a:t>
            </a:r>
            <a:endParaRPr/>
          </a:p>
        </p:txBody>
      </p:sp>
      <p:sp>
        <p:nvSpPr>
          <p:cNvPr id="146" name="Google Shape;146;g21194e878f1_2_120"/>
          <p:cNvSpPr txBox="1"/>
          <p:nvPr>
            <p:ph idx="1" type="body"/>
          </p:nvPr>
        </p:nvSpPr>
        <p:spPr>
          <a:xfrm>
            <a:off x="457200" y="1396100"/>
            <a:ext cx="8229600" cy="517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75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39285"/>
              <a:buNone/>
            </a:pPr>
            <a:r>
              <a:t/>
            </a:r>
            <a:endParaRPr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522"/>
              <a:buNone/>
            </a:pPr>
            <a:r>
              <a:rPr lang="en-US" sz="5450">
                <a:latin typeface="Consolas"/>
                <a:ea typeface="Consolas"/>
                <a:cs typeface="Consolas"/>
                <a:sym typeface="Consolas"/>
              </a:rPr>
              <a:t>Коментари во JavaScript</a:t>
            </a:r>
            <a:endParaRPr sz="545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63290"/>
              <a:buNone/>
            </a:pPr>
            <a:r>
              <a:t/>
            </a:r>
            <a:endParaRPr sz="1737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34374"/>
              <a:buNone/>
            </a:pPr>
            <a:r>
              <a:rPr lang="en-US" sz="3200">
                <a:solidFill>
                  <a:srgbClr val="008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// Коментар во еден ред.</a:t>
            </a:r>
            <a:endParaRPr sz="32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45832"/>
              <a:buNone/>
            </a:pPr>
            <a:r>
              <a:t/>
            </a:r>
            <a:endParaRPr sz="24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31428"/>
              <a:buNone/>
            </a:pPr>
            <a:r>
              <a:rPr lang="en-US" sz="3500">
                <a:solidFill>
                  <a:srgbClr val="008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/*</a:t>
            </a:r>
            <a:endParaRPr sz="3500">
              <a:solidFill>
                <a:srgbClr val="008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31428"/>
              <a:buNone/>
            </a:pPr>
            <a:r>
              <a:rPr lang="en-US" sz="3500">
                <a:solidFill>
                  <a:srgbClr val="008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Коментар </a:t>
            </a:r>
            <a:endParaRPr sz="3500">
              <a:solidFill>
                <a:srgbClr val="008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31428"/>
              <a:buNone/>
            </a:pPr>
            <a:r>
              <a:rPr lang="en-US" sz="3500">
                <a:solidFill>
                  <a:srgbClr val="008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во повеќе редови.</a:t>
            </a:r>
            <a:endParaRPr sz="3500">
              <a:solidFill>
                <a:srgbClr val="008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31428"/>
              <a:buNone/>
            </a:pPr>
            <a:r>
              <a:rPr lang="en-US" sz="3500">
                <a:solidFill>
                  <a:srgbClr val="008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*/</a:t>
            </a:r>
            <a:endParaRPr sz="3500">
              <a:solidFill>
                <a:srgbClr val="008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1111"/>
              <a:buNone/>
            </a:pPr>
            <a:r>
              <a:t/>
            </a:r>
            <a:endParaRPr sz="1800">
              <a:highlight>
                <a:srgbClr val="EDEBE9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457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1111"/>
              <a:buNone/>
            </a:pPr>
            <a:r>
              <a:t/>
            </a:r>
            <a:endParaRPr sz="1800">
              <a:highlight>
                <a:srgbClr val="EDEBE9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457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1111"/>
              <a:buNone/>
            </a:pPr>
            <a:r>
              <a:t/>
            </a:r>
            <a:endParaRPr sz="1800">
              <a:highlight>
                <a:srgbClr val="EDEBE9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44000"/>
              <a:buNone/>
            </a:pPr>
            <a:r>
              <a:rPr lang="en-US" sz="2500">
                <a:highlight>
                  <a:srgbClr val="EDEBE9"/>
                </a:highlight>
                <a:latin typeface="Arial"/>
                <a:ea typeface="Arial"/>
                <a:cs typeface="Arial"/>
                <a:sym typeface="Arial"/>
              </a:rPr>
              <a:t>пример: 2_comments.html</a:t>
            </a:r>
            <a:endParaRPr sz="2500">
              <a:highlight>
                <a:srgbClr val="EDEBE9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31428"/>
              <a:buNone/>
            </a:pPr>
            <a:r>
              <a:t/>
            </a:r>
            <a:endParaRPr sz="3500">
              <a:solidFill>
                <a:srgbClr val="008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-256032" lvl="0" marL="36576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4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1194e878f1_2_130"/>
          <p:cNvSpPr txBox="1"/>
          <p:nvPr>
            <p:ph type="title"/>
          </p:nvPr>
        </p:nvSpPr>
        <p:spPr>
          <a:xfrm>
            <a:off x="457200" y="609600"/>
            <a:ext cx="8229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rebuchet MS"/>
              <a:buNone/>
            </a:pPr>
            <a:r>
              <a:rPr lang="en-US"/>
              <a:t>JavaScript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g21194e878f1_2_130"/>
          <p:cNvSpPr txBox="1"/>
          <p:nvPr>
            <p:ph idx="11" type="ftr"/>
          </p:nvPr>
        </p:nvSpPr>
        <p:spPr>
          <a:xfrm>
            <a:off x="0" y="0"/>
            <a:ext cx="91440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Unlimited Coders Academy – Front-end Developer</a:t>
            </a:r>
            <a:endParaRPr/>
          </a:p>
        </p:txBody>
      </p:sp>
      <p:sp>
        <p:nvSpPr>
          <p:cNvPr id="154" name="Google Shape;154;g21194e878f1_2_130"/>
          <p:cNvSpPr txBox="1"/>
          <p:nvPr>
            <p:ph idx="1" type="body"/>
          </p:nvPr>
        </p:nvSpPr>
        <p:spPr>
          <a:xfrm>
            <a:off x="457200" y="1396100"/>
            <a:ext cx="8229600" cy="517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1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39285"/>
              <a:buNone/>
            </a:pPr>
            <a:r>
              <a:t/>
            </a:r>
            <a:endParaRPr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770"/>
              <a:buNone/>
            </a:pPr>
            <a:r>
              <a:rPr lang="en-US" sz="545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-US" sz="3500">
                <a:latin typeface="Consolas"/>
                <a:ea typeface="Consolas"/>
                <a:cs typeface="Consolas"/>
                <a:sym typeface="Consolas"/>
              </a:rPr>
              <a:t>Начини за прикажување на информации со JS</a:t>
            </a:r>
            <a:endParaRPr sz="35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31428"/>
              <a:buNone/>
            </a:pPr>
            <a:r>
              <a:t/>
            </a:r>
            <a:endParaRPr sz="3500">
              <a:latin typeface="Consolas"/>
              <a:ea typeface="Consolas"/>
              <a:cs typeface="Consolas"/>
              <a:sym typeface="Consolas"/>
            </a:endParaRPr>
          </a:p>
          <a:p>
            <a:pPr indent="-335280" lvl="0" marL="45720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●"/>
            </a:pPr>
            <a:r>
              <a:rPr lang="en-US" sz="2400"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Пишување во HTML елемент -  </a:t>
            </a:r>
            <a:r>
              <a:rPr lang="en-US" sz="2400">
                <a:solidFill>
                  <a:srgbClr val="DC143C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innerHTML</a:t>
            </a:r>
            <a:r>
              <a:rPr lang="en-US" sz="2400"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.</a:t>
            </a:r>
            <a:endParaRPr sz="2400"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sz="2400"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-335280" lvl="0" marL="45720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●"/>
            </a:pPr>
            <a:r>
              <a:rPr lang="en-US" sz="2400"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Пишување во HTML  - </a:t>
            </a:r>
            <a:r>
              <a:rPr lang="en-US" sz="2400">
                <a:solidFill>
                  <a:srgbClr val="DC143C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document.write()</a:t>
            </a:r>
            <a:r>
              <a:rPr lang="en-US" sz="2400"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.</a:t>
            </a:r>
            <a:endParaRPr sz="2400"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sz="2400"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-335280" lvl="0" marL="45720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●"/>
            </a:pPr>
            <a:r>
              <a:rPr lang="en-US" sz="2400"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Алерт  - </a:t>
            </a:r>
            <a:r>
              <a:rPr lang="en-US" sz="2400">
                <a:solidFill>
                  <a:srgbClr val="DC143C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window.alert()</a:t>
            </a:r>
            <a:r>
              <a:rPr lang="en-US" sz="2400"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.</a:t>
            </a:r>
            <a:endParaRPr sz="2400"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sz="2400"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-335280" lvl="0" marL="45720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●"/>
            </a:pPr>
            <a:r>
              <a:rPr lang="en-US" sz="2400"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Пишување во конзола на пребарувач - </a:t>
            </a:r>
            <a:r>
              <a:rPr lang="en-US" sz="2400">
                <a:solidFill>
                  <a:srgbClr val="DC143C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console.log()</a:t>
            </a:r>
            <a:r>
              <a:rPr lang="en-US" sz="2400"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.</a:t>
            </a:r>
            <a:endParaRPr sz="2400"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-256032" lvl="0" marL="36576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SzPct val="168421"/>
              <a:buNone/>
            </a:pPr>
            <a:r>
              <a:rPr lang="en-US" sz="28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пример: 3_display_data.html </a:t>
            </a:r>
            <a:endParaRPr sz="285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1194e878f1_2_140"/>
          <p:cNvSpPr txBox="1"/>
          <p:nvPr>
            <p:ph type="title"/>
          </p:nvPr>
        </p:nvSpPr>
        <p:spPr>
          <a:xfrm>
            <a:off x="457200" y="609600"/>
            <a:ext cx="8229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rebuchet MS"/>
              <a:buNone/>
            </a:pPr>
            <a:r>
              <a:rPr lang="en-US"/>
              <a:t>JavaScript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g21194e878f1_2_140"/>
          <p:cNvSpPr txBox="1"/>
          <p:nvPr>
            <p:ph idx="11" type="ftr"/>
          </p:nvPr>
        </p:nvSpPr>
        <p:spPr>
          <a:xfrm>
            <a:off x="0" y="0"/>
            <a:ext cx="91440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Unlimited Coders Academy – Front-end Developer</a:t>
            </a:r>
            <a:endParaRPr/>
          </a:p>
        </p:txBody>
      </p:sp>
      <p:sp>
        <p:nvSpPr>
          <p:cNvPr id="162" name="Google Shape;162;g21194e878f1_2_140"/>
          <p:cNvSpPr txBox="1"/>
          <p:nvPr>
            <p:ph idx="1" type="body"/>
          </p:nvPr>
        </p:nvSpPr>
        <p:spPr>
          <a:xfrm>
            <a:off x="457200" y="2249424"/>
            <a:ext cx="8229600" cy="43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1100"/>
              <a:buNone/>
            </a:pPr>
            <a:r>
              <a:rPr lang="en-US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JavaScript варијабли</a:t>
            </a:r>
            <a:endParaRPr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1100"/>
              <a:buNone/>
            </a:pPr>
            <a:r>
              <a:rPr lang="en-US" sz="1850">
                <a:solidFill>
                  <a:srgbClr val="0000C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var</a:t>
            </a:r>
            <a:r>
              <a:rPr lang="en-US" sz="185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x;</a:t>
            </a:r>
            <a:endParaRPr sz="1850"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1100"/>
              <a:buNone/>
            </a:pPr>
            <a:r>
              <a:rPr lang="en-US" sz="1850">
                <a:solidFill>
                  <a:srgbClr val="0000C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let</a:t>
            </a:r>
            <a:r>
              <a:rPr lang="en-US" sz="1850"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y;</a:t>
            </a:r>
            <a:r>
              <a:rPr lang="en-US" sz="29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	</a:t>
            </a:r>
            <a:endParaRPr sz="29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1100"/>
              <a:buNone/>
            </a:pPr>
            <a:r>
              <a:rPr lang="en-US" sz="1900">
                <a:solidFill>
                  <a:srgbClr val="DC143C"/>
                </a:solidFill>
                <a:latin typeface="Consolas"/>
                <a:ea typeface="Consolas"/>
                <a:cs typeface="Consolas"/>
                <a:sym typeface="Consolas"/>
              </a:rPr>
              <a:t>const</a:t>
            </a:r>
            <a:r>
              <a:rPr lang="en-US" sz="1850"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 z;</a:t>
            </a:r>
            <a:endParaRPr sz="36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1100"/>
              <a:buNone/>
            </a:pPr>
            <a:r>
              <a:rPr lang="en-US" sz="24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	</a:t>
            </a:r>
            <a:endParaRPr sz="24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1200">
                <a:highlight>
                  <a:srgbClr val="EDEBE9"/>
                </a:highlight>
                <a:latin typeface="Arial"/>
                <a:ea typeface="Arial"/>
                <a:cs typeface="Arial"/>
                <a:sym typeface="Arial"/>
              </a:rPr>
              <a:t>пример: 4_variables.html</a:t>
            </a:r>
            <a:endParaRPr sz="1200">
              <a:highlight>
                <a:srgbClr val="EDEBE9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56032" lvl="0" marL="36576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SzPts val="4800"/>
              <a:buNone/>
            </a:pPr>
            <a:r>
              <a:t/>
            </a:r>
            <a:endParaRPr sz="4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1194e878f1_2_247"/>
          <p:cNvSpPr txBox="1"/>
          <p:nvPr>
            <p:ph type="title"/>
          </p:nvPr>
        </p:nvSpPr>
        <p:spPr>
          <a:xfrm>
            <a:off x="457200" y="609600"/>
            <a:ext cx="8229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rebuchet MS"/>
              <a:buNone/>
            </a:pPr>
            <a:r>
              <a:rPr lang="en-US"/>
              <a:t>JavaScript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g21194e878f1_2_247"/>
          <p:cNvSpPr txBox="1"/>
          <p:nvPr>
            <p:ph idx="11" type="ftr"/>
          </p:nvPr>
        </p:nvSpPr>
        <p:spPr>
          <a:xfrm>
            <a:off x="0" y="0"/>
            <a:ext cx="91440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Unlimited Coders Academy – Front-end Developer</a:t>
            </a:r>
            <a:endParaRPr/>
          </a:p>
        </p:txBody>
      </p:sp>
      <p:sp>
        <p:nvSpPr>
          <p:cNvPr id="170" name="Google Shape;170;g21194e878f1_2_247"/>
          <p:cNvSpPr txBox="1"/>
          <p:nvPr>
            <p:ph idx="1" type="body"/>
          </p:nvPr>
        </p:nvSpPr>
        <p:spPr>
          <a:xfrm>
            <a:off x="457200" y="2249424"/>
            <a:ext cx="8229600" cy="43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275"/>
              <a:buNone/>
            </a:pPr>
            <a:r>
              <a:rPr lang="en-US" sz="73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JavaScript операции</a:t>
            </a:r>
            <a:endParaRPr sz="735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5315" lvl="0" marL="45720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AutoNum type="arabicPeriod"/>
            </a:pPr>
            <a:r>
              <a:rPr lang="en-US" sz="73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+   Додавање;</a:t>
            </a:r>
            <a:endParaRPr sz="735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531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AutoNum type="arabicPeriod"/>
            </a:pPr>
            <a:r>
              <a:rPr lang="en-US" sz="73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-    Одземање;</a:t>
            </a:r>
            <a:endParaRPr sz="735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531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AutoNum type="arabicPeriod"/>
            </a:pPr>
            <a:r>
              <a:rPr lang="en-US" sz="73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/    Делење;</a:t>
            </a:r>
            <a:endParaRPr sz="735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531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AutoNum type="arabicPeriod"/>
            </a:pPr>
            <a:r>
              <a:rPr lang="en-US" sz="73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*   Множење;</a:t>
            </a:r>
            <a:endParaRPr sz="735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531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AutoNum type="arabicPeriod"/>
            </a:pPr>
            <a:r>
              <a:rPr lang="en-US" sz="73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++  Зголемување за 1</a:t>
            </a:r>
            <a:endParaRPr sz="735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531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AutoNum type="arabicPeriod"/>
            </a:pPr>
            <a:r>
              <a:rPr lang="en-US" sz="73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- - Намалување за 1</a:t>
            </a:r>
            <a:endParaRPr sz="735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5281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AutoNum type="arabicPeriod"/>
            </a:pPr>
            <a:r>
              <a:rPr lang="en-US" sz="73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%  Модул, го враќа остатокот на некој број поделен со друг број.</a:t>
            </a:r>
            <a:endParaRPr sz="735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5281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AutoNum type="arabicPeriod"/>
            </a:pPr>
            <a:r>
              <a:rPr lang="en-US" sz="73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** Бројот помножен самиот со себе, одреден број на пати.</a:t>
            </a:r>
            <a:endParaRPr sz="735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702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702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275"/>
              <a:buNone/>
            </a:pPr>
            <a:r>
              <a:rPr b="1" lang="en-US" sz="9600">
                <a:solidFill>
                  <a:srgbClr val="008000"/>
                </a:solidFill>
                <a:highlight>
                  <a:schemeClr val="lt1"/>
                </a:highlight>
                <a:latin typeface="Consolas"/>
                <a:ea typeface="Consolas"/>
                <a:cs typeface="Consolas"/>
                <a:sym typeface="Consolas"/>
              </a:rPr>
              <a:t>Конкатанација во JS се прави со знакот +.</a:t>
            </a:r>
            <a:endParaRPr b="1" sz="9600">
              <a:solidFill>
                <a:srgbClr val="008000"/>
              </a:solidFill>
              <a:highlight>
                <a:schemeClr val="lt1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b="1" lang="en-US" sz="5600">
                <a:solidFill>
                  <a:srgbClr val="008000"/>
                </a:solidFill>
                <a:highlight>
                  <a:schemeClr val="lt1"/>
                </a:highlight>
                <a:latin typeface="Consolas"/>
                <a:ea typeface="Consolas"/>
                <a:cs typeface="Consolas"/>
                <a:sym typeface="Consolas"/>
              </a:rPr>
              <a:t>console.log(“text” + x);</a:t>
            </a:r>
            <a:endParaRPr b="1" sz="5600">
              <a:solidFill>
                <a:srgbClr val="008000"/>
              </a:solidFill>
              <a:highlight>
                <a:schemeClr val="lt1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4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пример: 5_operators.html</a:t>
            </a:r>
            <a:endParaRPr sz="4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30554"/>
              <a:buNone/>
            </a:pPr>
            <a:r>
              <a:t/>
            </a:r>
            <a:endParaRPr sz="36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45832"/>
              <a:buNone/>
            </a:pPr>
            <a:r>
              <a:rPr lang="en-US" sz="24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	</a:t>
            </a:r>
            <a:endParaRPr sz="24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256032" lvl="0" marL="36576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4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1194e878f1_2_354"/>
          <p:cNvSpPr txBox="1"/>
          <p:nvPr>
            <p:ph type="title"/>
          </p:nvPr>
        </p:nvSpPr>
        <p:spPr>
          <a:xfrm>
            <a:off x="457200" y="609600"/>
            <a:ext cx="8229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rebuchet MS"/>
              <a:buNone/>
            </a:pPr>
            <a:r>
              <a:rPr lang="en-US"/>
              <a:t>JavaScript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g21194e878f1_2_354"/>
          <p:cNvSpPr txBox="1"/>
          <p:nvPr>
            <p:ph idx="11" type="ftr"/>
          </p:nvPr>
        </p:nvSpPr>
        <p:spPr>
          <a:xfrm>
            <a:off x="0" y="0"/>
            <a:ext cx="91440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Unlimited Coders Academy – Front-end Developer</a:t>
            </a:r>
            <a:endParaRPr/>
          </a:p>
        </p:txBody>
      </p:sp>
      <p:sp>
        <p:nvSpPr>
          <p:cNvPr id="178" name="Google Shape;178;g21194e878f1_2_354"/>
          <p:cNvSpPr txBox="1"/>
          <p:nvPr>
            <p:ph idx="1" type="body"/>
          </p:nvPr>
        </p:nvSpPr>
        <p:spPr>
          <a:xfrm>
            <a:off x="457200" y="1790700"/>
            <a:ext cx="8229600" cy="47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275"/>
              <a:buNone/>
            </a:pPr>
            <a:r>
              <a:rPr lang="en-US" sz="73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JavaScript доделување на вредност</a:t>
            </a:r>
            <a:endParaRPr sz="735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5315" lvl="0" marL="45720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AutoNum type="arabicPeriod"/>
            </a:pPr>
            <a:r>
              <a:rPr b="1" lang="en-US" sz="73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x = y;</a:t>
            </a:r>
            <a:endParaRPr b="1" sz="735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5281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-"/>
            </a:pPr>
            <a:r>
              <a:rPr lang="en-US" sz="73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x = y</a:t>
            </a:r>
            <a:endParaRPr sz="735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531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AutoNum type="arabicPeriod"/>
            </a:pPr>
            <a:r>
              <a:rPr b="1" lang="en-US" sz="73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x += y</a:t>
            </a:r>
            <a:endParaRPr b="1" sz="735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5281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-"/>
            </a:pPr>
            <a:r>
              <a:rPr lang="en-US" sz="73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x = x + y</a:t>
            </a:r>
            <a:endParaRPr sz="735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531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AutoNum type="arabicPeriod"/>
            </a:pPr>
            <a:r>
              <a:rPr b="1" lang="en-US" sz="73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x -= y</a:t>
            </a:r>
            <a:endParaRPr b="1" sz="735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5281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-"/>
            </a:pPr>
            <a:r>
              <a:rPr lang="en-US" sz="73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x = x - y</a:t>
            </a:r>
            <a:endParaRPr sz="735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3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4.     x *= y</a:t>
            </a:r>
            <a:endParaRPr b="1" sz="735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5281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-"/>
            </a:pPr>
            <a:r>
              <a:rPr lang="en-US" sz="73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x = x * y</a:t>
            </a:r>
            <a:endParaRPr sz="735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3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5. 	x /= y</a:t>
            </a:r>
            <a:endParaRPr b="1" sz="735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5281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-"/>
            </a:pPr>
            <a:r>
              <a:rPr lang="en-US" sz="73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x = x / y</a:t>
            </a:r>
            <a:endParaRPr sz="735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3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6. 	x %= y</a:t>
            </a:r>
            <a:endParaRPr b="1" sz="735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5281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-"/>
            </a:pPr>
            <a:r>
              <a:rPr lang="en-US" sz="73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x = x % y</a:t>
            </a:r>
            <a:endParaRPr sz="735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3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7.	x **= y</a:t>
            </a:r>
            <a:endParaRPr b="1" sz="735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5281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-"/>
            </a:pPr>
            <a:r>
              <a:rPr lang="en-US" sz="735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x = x ** y</a:t>
            </a:r>
            <a:endParaRPr sz="735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SzPct val="100000"/>
              <a:buNone/>
            </a:pPr>
            <a:r>
              <a:rPr lang="en-US" sz="4800">
                <a:solidFill>
                  <a:srgbClr val="328D96"/>
                </a:solidFill>
                <a:latin typeface="Calibri"/>
                <a:ea typeface="Calibri"/>
                <a:cs typeface="Calibri"/>
                <a:sym typeface="Calibri"/>
              </a:rPr>
              <a:t>пример: 6_</a:t>
            </a:r>
            <a:r>
              <a:rPr lang="en-US" sz="4800">
                <a:solidFill>
                  <a:srgbClr val="328D9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assignment_operators</a:t>
            </a:r>
            <a:r>
              <a:rPr lang="en-US" sz="4800">
                <a:solidFill>
                  <a:srgbClr val="328D96"/>
                </a:solidFill>
                <a:latin typeface="Calibri"/>
                <a:ea typeface="Calibri"/>
                <a:cs typeface="Calibri"/>
                <a:sym typeface="Calibri"/>
              </a:rPr>
              <a:t>.html</a:t>
            </a:r>
            <a:endParaRPr sz="4800">
              <a:solidFill>
                <a:srgbClr val="328D9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30554"/>
              <a:buNone/>
            </a:pPr>
            <a:r>
              <a:t/>
            </a:r>
            <a:endParaRPr sz="36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45832"/>
              <a:buNone/>
            </a:pPr>
            <a:r>
              <a:rPr lang="en-US" sz="24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	</a:t>
            </a:r>
            <a:endParaRPr sz="24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256032" lvl="0" marL="36576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4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Urban">
  <a:themeElements>
    <a:clrScheme name="Urban">
      <a:dk1>
        <a:srgbClr val="000000"/>
      </a:dk1>
      <a:lt1>
        <a:srgbClr val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2022-08-25T09:01:00Z</dcterms:created>
  <dc:creator>Silvi</dc:creator>
</cp:coreProperties>
</file>